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58" r:id="rId4"/>
    <p:sldId id="259" r:id="rId5"/>
    <p:sldId id="260" r:id="rId6"/>
    <p:sldId id="261" r:id="rId7"/>
    <p:sldId id="262" r:id="rId8"/>
    <p:sldId id="275" r:id="rId9"/>
    <p:sldId id="264" r:id="rId10"/>
    <p:sldId id="27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88" d="100"/>
          <a:sy n="88" d="100"/>
        </p:scale>
        <p:origin x="1334"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A312918B-DE0E-4355-A591-CEB00819EA27}" type="datetimeFigureOut">
              <a:rPr lang="en-US" smtClean="0"/>
              <a:t>5/7/2022</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943295A9-275B-41D6-9C19-1032963D57F3}" type="slidenum">
              <a:rPr lang="en-US" smtClean="0"/>
              <a:t>‹#›</a:t>
            </a:fld>
            <a:endParaRPr lang="en-US"/>
          </a:p>
        </p:txBody>
      </p:sp>
    </p:spTree>
    <p:extLst>
      <p:ext uri="{BB962C8B-B14F-4D97-AF65-F5344CB8AC3E}">
        <p14:creationId xmlns:p14="http://schemas.microsoft.com/office/powerpoint/2010/main" val="262581510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12918B-DE0E-4355-A591-CEB00819EA27}"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295A9-275B-41D6-9C19-1032963D57F3}" type="slidenum">
              <a:rPr lang="en-US" smtClean="0"/>
              <a:t>‹#›</a:t>
            </a:fld>
            <a:endParaRPr lang="en-US"/>
          </a:p>
        </p:txBody>
      </p:sp>
    </p:spTree>
    <p:extLst>
      <p:ext uri="{BB962C8B-B14F-4D97-AF65-F5344CB8AC3E}">
        <p14:creationId xmlns:p14="http://schemas.microsoft.com/office/powerpoint/2010/main" val="656350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A312918B-DE0E-4355-A591-CEB00819EA27}" type="datetimeFigureOut">
              <a:rPr lang="en-US" smtClean="0"/>
              <a:t>5/7/2022</a:t>
            </a:fld>
            <a:endParaRPr lang="en-US"/>
          </a:p>
        </p:txBody>
      </p:sp>
      <p:sp>
        <p:nvSpPr>
          <p:cNvPr id="5" name="Footer Placeholder 4"/>
          <p:cNvSpPr>
            <a:spLocks noGrp="1"/>
          </p:cNvSpPr>
          <p:nvPr>
            <p:ph type="ftr" sz="quarter" idx="11"/>
          </p:nvPr>
        </p:nvSpPr>
        <p:spPr>
          <a:xfrm>
            <a:off x="581192" y="5951810"/>
            <a:ext cx="5922209"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943295A9-275B-41D6-9C19-1032963D57F3}" type="slidenum">
              <a:rPr lang="en-US" smtClean="0"/>
              <a:t>‹#›</a:t>
            </a:fld>
            <a:endParaRPr lang="en-US"/>
          </a:p>
        </p:txBody>
      </p:sp>
    </p:spTree>
    <p:extLst>
      <p:ext uri="{BB962C8B-B14F-4D97-AF65-F5344CB8AC3E}">
        <p14:creationId xmlns:p14="http://schemas.microsoft.com/office/powerpoint/2010/main" val="247511271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12918B-DE0E-4355-A591-CEB00819EA27}"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295A9-275B-41D6-9C19-1032963D57F3}" type="slidenum">
              <a:rPr lang="en-US" smtClean="0"/>
              <a:t>‹#›</a:t>
            </a:fld>
            <a:endParaRPr lang="en-US"/>
          </a:p>
        </p:txBody>
      </p:sp>
    </p:spTree>
    <p:extLst>
      <p:ext uri="{BB962C8B-B14F-4D97-AF65-F5344CB8AC3E}">
        <p14:creationId xmlns:p14="http://schemas.microsoft.com/office/powerpoint/2010/main" val="3671530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A312918B-DE0E-4355-A591-CEB00819EA27}" type="datetimeFigureOut">
              <a:rPr lang="en-US" smtClean="0"/>
              <a:t>5/7/2022</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943295A9-275B-41D6-9C19-1032963D57F3}" type="slidenum">
              <a:rPr lang="en-US" smtClean="0"/>
              <a:t>‹#›</a:t>
            </a:fld>
            <a:endParaRPr lang="en-US"/>
          </a:p>
        </p:txBody>
      </p:sp>
    </p:spTree>
    <p:extLst>
      <p:ext uri="{BB962C8B-B14F-4D97-AF65-F5344CB8AC3E}">
        <p14:creationId xmlns:p14="http://schemas.microsoft.com/office/powerpoint/2010/main" val="3032109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312918B-DE0E-4355-A591-CEB00819EA27}"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295A9-275B-41D6-9C19-1032963D57F3}" type="slidenum">
              <a:rPr lang="en-US" smtClean="0"/>
              <a:t>‹#›</a:t>
            </a:fld>
            <a:endParaRPr lang="en-US"/>
          </a:p>
        </p:txBody>
      </p:sp>
    </p:spTree>
    <p:extLst>
      <p:ext uri="{BB962C8B-B14F-4D97-AF65-F5344CB8AC3E}">
        <p14:creationId xmlns:p14="http://schemas.microsoft.com/office/powerpoint/2010/main" val="254048788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312918B-DE0E-4355-A591-CEB00819EA27}" type="datetimeFigureOut">
              <a:rPr lang="en-US" smtClean="0"/>
              <a:t>5/7/2022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3295A9-275B-41D6-9C19-1032963D57F3}" type="slidenum">
              <a:rPr lang="en-US" smtClean="0"/>
              <a:t>‹#›</a:t>
            </a:fld>
            <a:endParaRPr lang="en-US"/>
          </a:p>
        </p:txBody>
      </p:sp>
    </p:spTree>
    <p:extLst>
      <p:ext uri="{BB962C8B-B14F-4D97-AF65-F5344CB8AC3E}">
        <p14:creationId xmlns:p14="http://schemas.microsoft.com/office/powerpoint/2010/main" val="276575190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312918B-DE0E-4355-A591-CEB00819EA27}" type="datetimeFigureOut">
              <a:rPr lang="en-US" smtClean="0"/>
              <a:t>5/7/2022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3295A9-275B-41D6-9C19-1032963D57F3}" type="slidenum">
              <a:rPr lang="en-US" smtClean="0"/>
              <a:t>‹#›</a:t>
            </a:fld>
            <a:endParaRPr lang="en-US"/>
          </a:p>
        </p:txBody>
      </p:sp>
    </p:spTree>
    <p:extLst>
      <p:ext uri="{BB962C8B-B14F-4D97-AF65-F5344CB8AC3E}">
        <p14:creationId xmlns:p14="http://schemas.microsoft.com/office/powerpoint/2010/main" val="1607694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12918B-DE0E-4355-A591-CEB00819EA27}" type="datetimeFigureOut">
              <a:rPr lang="en-US" smtClean="0"/>
              <a:t>5/7/2022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3295A9-275B-41D6-9C19-1032963D57F3}" type="slidenum">
              <a:rPr lang="en-US" smtClean="0"/>
              <a:t>‹#›</a:t>
            </a:fld>
            <a:endParaRPr lang="en-US"/>
          </a:p>
        </p:txBody>
      </p:sp>
    </p:spTree>
    <p:extLst>
      <p:ext uri="{BB962C8B-B14F-4D97-AF65-F5344CB8AC3E}">
        <p14:creationId xmlns:p14="http://schemas.microsoft.com/office/powerpoint/2010/main" val="42448593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A312918B-DE0E-4355-A591-CEB00819EA27}" type="datetimeFigureOut">
              <a:rPr lang="en-US" smtClean="0"/>
              <a:t>5/7/2022</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943295A9-275B-41D6-9C19-1032963D57F3}" type="slidenum">
              <a:rPr lang="en-US" smtClean="0"/>
              <a:t>‹#›</a:t>
            </a:fld>
            <a:endParaRPr lang="en-US"/>
          </a:p>
        </p:txBody>
      </p:sp>
    </p:spTree>
    <p:extLst>
      <p:ext uri="{BB962C8B-B14F-4D97-AF65-F5344CB8AC3E}">
        <p14:creationId xmlns:p14="http://schemas.microsoft.com/office/powerpoint/2010/main" val="83618978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312918B-DE0E-4355-A591-CEB00819EA27}"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295A9-275B-41D6-9C19-1032963D57F3}" type="slidenum">
              <a:rPr lang="en-US" smtClean="0"/>
              <a:t>‹#›</a:t>
            </a:fld>
            <a:endParaRPr lang="en-US"/>
          </a:p>
        </p:txBody>
      </p:sp>
    </p:spTree>
    <p:extLst>
      <p:ext uri="{BB962C8B-B14F-4D97-AF65-F5344CB8AC3E}">
        <p14:creationId xmlns:p14="http://schemas.microsoft.com/office/powerpoint/2010/main" val="2054772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A312918B-DE0E-4355-A591-CEB00819EA27}" type="datetimeFigureOut">
              <a:rPr lang="en-US" smtClean="0"/>
              <a:t>5/7/2022</a:t>
            </a:fld>
            <a:endParaRPr lang="en-US"/>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943295A9-275B-41D6-9C19-1032963D57F3}" type="slidenum">
              <a:rPr lang="en-US" smtClean="0"/>
              <a:t>‹#›</a:t>
            </a:fld>
            <a:endParaRPr lang="en-US"/>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9081908"/>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b="1" dirty="0" smtClean="0"/>
              <a:t>محاضرات النباتات الطبية والعطرية</a:t>
            </a:r>
            <a:endParaRPr lang="en-US" b="1" dirty="0"/>
          </a:p>
        </p:txBody>
      </p:sp>
      <p:sp>
        <p:nvSpPr>
          <p:cNvPr id="3" name="Subtitle 2"/>
          <p:cNvSpPr>
            <a:spLocks noGrp="1"/>
          </p:cNvSpPr>
          <p:nvPr>
            <p:ph type="subTitle" idx="1"/>
          </p:nvPr>
        </p:nvSpPr>
        <p:spPr/>
        <p:txBody>
          <a:bodyPr>
            <a:normAutofit fontScale="47500" lnSpcReduction="20000"/>
          </a:bodyPr>
          <a:lstStyle/>
          <a:p>
            <a:r>
              <a:rPr lang="ar-IQ" b="1" dirty="0" smtClean="0">
                <a:solidFill>
                  <a:schemeClr val="tx1"/>
                </a:solidFill>
              </a:rPr>
              <a:t>المرحلة الثالثة /قسم البستنة وهندسة الحدائق</a:t>
            </a:r>
          </a:p>
          <a:p>
            <a:r>
              <a:rPr lang="ar-IQ" b="1" dirty="0" smtClean="0">
                <a:solidFill>
                  <a:schemeClr val="tx1"/>
                </a:solidFill>
              </a:rPr>
              <a:t>كلية الزراعة – جامعة البصرة</a:t>
            </a:r>
          </a:p>
          <a:p>
            <a:r>
              <a:rPr lang="en-US" b="1" dirty="0" smtClean="0">
                <a:solidFill>
                  <a:schemeClr val="tx1"/>
                </a:solidFill>
              </a:rPr>
              <a:t>2021-2022</a:t>
            </a:r>
            <a:endParaRPr lang="en-US" b="1" dirty="0">
              <a:solidFill>
                <a:schemeClr val="tx1"/>
              </a:solidFill>
            </a:endParaRPr>
          </a:p>
        </p:txBody>
      </p:sp>
    </p:spTree>
    <p:extLst>
      <p:ext uri="{BB962C8B-B14F-4D97-AF65-F5344CB8AC3E}">
        <p14:creationId xmlns:p14="http://schemas.microsoft.com/office/powerpoint/2010/main" val="130744869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76200"/>
            <a:ext cx="7696200" cy="6412012"/>
          </a:xfrm>
          <a:prstGeom prst="rect">
            <a:avLst/>
          </a:prstGeom>
        </p:spPr>
        <p:txBody>
          <a:bodyPr wrap="square">
            <a:spAutoFit/>
          </a:bodyPr>
          <a:lstStyle/>
          <a:p>
            <a:pPr marL="342900" lvl="0" indent="-342900" algn="just" rtl="1">
              <a:lnSpc>
                <a:spcPct val="150000"/>
              </a:lnSpc>
              <a:spcAft>
                <a:spcPts val="800"/>
              </a:spcAft>
              <a:buFont typeface="+mj-lt"/>
              <a:buAutoNum type="arabicPeriod"/>
            </a:pPr>
            <a:endPar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R="0" lvl="0" algn="just" rtl="1">
              <a:lnSpc>
                <a:spcPct val="150000"/>
              </a:lnSpc>
              <a:spcBef>
                <a:spcPts val="0"/>
              </a:spcBef>
              <a:spcAft>
                <a:spcPts val="800"/>
              </a:spcAft>
            </a:pPr>
            <a:r>
              <a:rPr lang="en-US" sz="3200" dirty="0">
                <a:latin typeface="Calibri" panose="020F0502020204030204" pitchFamily="34" charset="0"/>
                <a:ea typeface="Calibri" panose="020F0502020204030204" pitchFamily="34" charset="0"/>
                <a:cs typeface="Arial" panose="020B0604020202020204" pitchFamily="34"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marR="0" lvl="0" algn="just" rtl="1">
              <a:lnSpc>
                <a:spcPct val="150000"/>
              </a:lnSpc>
              <a:spcBef>
                <a:spcPts val="0"/>
              </a:spcBef>
              <a:spcAft>
                <a:spcPts val="800"/>
              </a:spcAft>
            </a:pPr>
            <a:r>
              <a:rPr lang="ar-IQ" sz="2800" dirty="0" smtClean="0">
                <a:latin typeface="Calibri" panose="020F0502020204030204" pitchFamily="34" charset="0"/>
                <a:ea typeface="Calibri" panose="020F0502020204030204" pitchFamily="34" charset="0"/>
                <a:cs typeface="Arial" panose="020B0604020202020204" pitchFamily="34" charset="0"/>
              </a:rPr>
              <a:t>3</a:t>
            </a:r>
            <a:r>
              <a:rPr lang="ar-IQ" sz="2800" dirty="0" smtClean="0">
                <a:latin typeface="Calibri" panose="020F0502020204030204" pitchFamily="34" charset="0"/>
                <a:ea typeface="Calibri" panose="020F0502020204030204" pitchFamily="34" charset="0"/>
                <a:cs typeface="Arial" panose="020B0604020202020204" pitchFamily="34" charset="0"/>
              </a:rPr>
              <a:t>. ان </a:t>
            </a:r>
            <a:r>
              <a:rPr lang="ar-IQ" sz="2800" dirty="0">
                <a:latin typeface="Calibri" panose="020F0502020204030204" pitchFamily="34" charset="0"/>
                <a:ea typeface="Calibri" panose="020F0502020204030204" pitchFamily="34" charset="0"/>
                <a:cs typeface="Arial" panose="020B0604020202020204" pitchFamily="34" charset="0"/>
              </a:rPr>
              <a:t>يكون المذيب ذا درجة غليان منخفضة ما أمكن بحيث لا يترك اثارا بعد تبخيره نتيجة لاحتوائه مركبات لها درجة غليان عالية تبقى مختلطة بالزيت العطري وتترك اثارا بعد تبخير المذيب.</a:t>
            </a:r>
            <a:endParaRPr lang="en-US" sz="2800" dirty="0">
              <a:latin typeface="Calibri" panose="020F0502020204030204" pitchFamily="34" charset="0"/>
              <a:ea typeface="Calibri" panose="020F0502020204030204" pitchFamily="34" charset="0"/>
              <a:cs typeface="Arial" panose="020B0604020202020204" pitchFamily="34" charset="0"/>
            </a:endParaRPr>
          </a:p>
          <a:p>
            <a:pPr marR="0" lvl="0" algn="just" rtl="1">
              <a:lnSpc>
                <a:spcPct val="150000"/>
              </a:lnSpc>
              <a:spcBef>
                <a:spcPts val="0"/>
              </a:spcBef>
              <a:spcAft>
                <a:spcPts val="800"/>
              </a:spcAft>
            </a:pPr>
            <a:r>
              <a:rPr lang="ar-IQ" sz="2800" dirty="0" smtClean="0">
                <a:latin typeface="Calibri" panose="020F0502020204030204" pitchFamily="34" charset="0"/>
                <a:ea typeface="Calibri" panose="020F0502020204030204" pitchFamily="34" charset="0"/>
                <a:cs typeface="Arial" panose="020B0604020202020204" pitchFamily="34" charset="0"/>
              </a:rPr>
              <a:t>4</a:t>
            </a:r>
            <a:r>
              <a:rPr lang="ar-IQ" sz="2800" dirty="0" smtClean="0">
                <a:latin typeface="Calibri" panose="020F0502020204030204" pitchFamily="34" charset="0"/>
                <a:ea typeface="Calibri" panose="020F0502020204030204" pitchFamily="34" charset="0"/>
                <a:cs typeface="Arial" panose="020B0604020202020204" pitchFamily="34" charset="0"/>
              </a:rPr>
              <a:t>. يستحسن </a:t>
            </a:r>
            <a:r>
              <a:rPr lang="ar-IQ" sz="2800" dirty="0">
                <a:latin typeface="Calibri" panose="020F0502020204030204" pitchFamily="34" charset="0"/>
                <a:ea typeface="Calibri" panose="020F0502020204030204" pitchFamily="34" charset="0"/>
                <a:cs typeface="Arial" panose="020B0604020202020204" pitchFamily="34" charset="0"/>
              </a:rPr>
              <a:t>استخدام مذيبات لا ي</a:t>
            </a:r>
            <a:r>
              <a:rPr lang="ar-IQ" sz="2800" dirty="0" smtClean="0">
                <a:latin typeface="Calibri" panose="020F0502020204030204" pitchFamily="34" charset="0"/>
                <a:ea typeface="Calibri" panose="020F0502020204030204" pitchFamily="34" charset="0"/>
                <a:cs typeface="Arial" panose="020B0604020202020204" pitchFamily="34" charset="0"/>
              </a:rPr>
              <a:t>ذوب </a:t>
            </a:r>
            <a:r>
              <a:rPr lang="ar-IQ" sz="2800" dirty="0">
                <a:latin typeface="Calibri" panose="020F0502020204030204" pitchFamily="34" charset="0"/>
                <a:ea typeface="Calibri" panose="020F0502020204030204" pitchFamily="34" charset="0"/>
                <a:cs typeface="Arial" panose="020B0604020202020204" pitchFamily="34" charset="0"/>
              </a:rPr>
              <a:t>فيها الماء حتى لا تستخرج معها الماء من انسجة النبات أو تختلط به لكي يسهل فصله عن المادة في حالة خروجه مع المذيب.</a:t>
            </a:r>
            <a:r>
              <a:rPr lang="ar-IQ" sz="3200" dirty="0">
                <a:latin typeface="Calibri" panose="020F0502020204030204" pitchFamily="34" charset="0"/>
                <a:ea typeface="Calibri" panose="020F0502020204030204" pitchFamily="34" charset="0"/>
                <a:cs typeface="Arial" panose="020B0604020202020204" pitchFamily="34"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800"/>
              </a:spcAft>
            </a:pPr>
            <a:r>
              <a:rPr lang="ar-IQ" sz="3200" dirty="0">
                <a:latin typeface="Calibri" panose="020F0502020204030204" pitchFamily="34"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772636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143000"/>
            <a:ext cx="9144000" cy="3708708"/>
          </a:xfrm>
          <a:prstGeom prst="rect">
            <a:avLst/>
          </a:prstGeom>
        </p:spPr>
        <p:txBody>
          <a:bodyPr wrap="square">
            <a:spAutoFit/>
          </a:bodyPr>
          <a:lstStyle/>
          <a:p>
            <a:pPr marL="1143000" lvl="0" algn="r" rtl="1">
              <a:lnSpc>
                <a:spcPct val="150000"/>
              </a:lnSpc>
              <a:spcAft>
                <a:spcPts val="1000"/>
              </a:spcAft>
            </a:pPr>
            <a:r>
              <a:rPr lang="ar-IQ" sz="3200" dirty="0" smtClean="0">
                <a:solidFill>
                  <a:prstClr val="black"/>
                </a:solidFill>
                <a:latin typeface="Calibri" panose="020F0502020204030204" pitchFamily="34" charset="0"/>
                <a:ea typeface="Calibri" panose="020F0502020204030204" pitchFamily="34" charset="0"/>
                <a:cs typeface="Arial" panose="020B0604020202020204" pitchFamily="34" charset="0"/>
              </a:rPr>
              <a:t>  </a:t>
            </a:r>
            <a:r>
              <a:rPr lang="ar-IQ" sz="3200" b="1" dirty="0">
                <a:solidFill>
                  <a:prstClr val="black"/>
                </a:solidFill>
                <a:latin typeface="Calibri" panose="020F0502020204030204" pitchFamily="34" charset="0"/>
                <a:ea typeface="Calibri" panose="020F0502020204030204" pitchFamily="34" charset="0"/>
                <a:cs typeface="Arial" panose="020B0604020202020204" pitchFamily="34" charset="0"/>
              </a:rPr>
              <a:t>اهم الطرق للاستخلاص </a:t>
            </a:r>
            <a:r>
              <a:rPr lang="en-US" sz="3200" b="1" dirty="0">
                <a:solidFill>
                  <a:prstClr val="black"/>
                </a:solidFill>
                <a:latin typeface="Calibri" panose="020F0502020204030204" pitchFamily="34" charset="0"/>
                <a:ea typeface="Calibri" panose="020F0502020204030204" pitchFamily="34" charset="0"/>
                <a:cs typeface="Arial" panose="020B0604020202020204" pitchFamily="34" charset="0"/>
              </a:rPr>
              <a:t>  </a:t>
            </a:r>
            <a:r>
              <a:rPr lang="ar-IQ" sz="3200" b="1" dirty="0">
                <a:solidFill>
                  <a:prstClr val="black"/>
                </a:solidFill>
                <a:latin typeface="Calibri" panose="020F0502020204030204" pitchFamily="34" charset="0"/>
                <a:ea typeface="Calibri" panose="020F0502020204030204" pitchFamily="34" charset="0"/>
                <a:cs typeface="Arial" panose="020B0604020202020204" pitchFamily="34" charset="0"/>
              </a:rPr>
              <a:t>بالمذيبات العضوية</a:t>
            </a:r>
            <a:r>
              <a:rPr lang="ar-IQ" sz="3200" b="1" dirty="0" smtClean="0">
                <a:solidFill>
                  <a:prstClr val="black"/>
                </a:solidFill>
                <a:latin typeface="Calibri" panose="020F0502020204030204" pitchFamily="34" charset="0"/>
                <a:ea typeface="Calibri" panose="020F0502020204030204" pitchFamily="34" charset="0"/>
                <a:cs typeface="Arial" panose="020B0604020202020204" pitchFamily="34" charset="0"/>
              </a:rPr>
              <a:t>:</a:t>
            </a:r>
            <a:endParaRPr lang="ar-IQ" sz="2800" b="1" dirty="0" smtClean="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1143000" lvl="0" algn="r" rtl="1">
              <a:lnSpc>
                <a:spcPct val="150000"/>
              </a:lnSpc>
              <a:spcAft>
                <a:spcPts val="1000"/>
              </a:spcAft>
            </a:pPr>
            <a:r>
              <a:rPr lang="ar-IQ" sz="3600" dirty="0">
                <a:latin typeface="Calibri" panose="020F0502020204030204" pitchFamily="34" charset="0"/>
                <a:ea typeface="Calibri" panose="020F0502020204030204" pitchFamily="34" charset="0"/>
                <a:cs typeface="Arial" panose="020B0604020202020204" pitchFamily="34" charset="0"/>
              </a:rPr>
              <a:t>أ – طريقة </a:t>
            </a:r>
            <a:r>
              <a:rPr lang="ar-IQ" sz="3600" dirty="0" smtClean="0">
                <a:latin typeface="Calibri" panose="020F0502020204030204" pitchFamily="34" charset="0"/>
                <a:ea typeface="Calibri" panose="020F0502020204030204" pitchFamily="34" charset="0"/>
                <a:cs typeface="Arial" panose="020B0604020202020204" pitchFamily="34" charset="0"/>
              </a:rPr>
              <a:t>النقع</a:t>
            </a:r>
          </a:p>
          <a:p>
            <a:pPr marL="1143000" lvl="0" algn="r" rtl="1">
              <a:lnSpc>
                <a:spcPct val="150000"/>
              </a:lnSpc>
              <a:spcAft>
                <a:spcPts val="1000"/>
              </a:spcAft>
            </a:pPr>
            <a:r>
              <a:rPr lang="ar-IQ" sz="3600" dirty="0" smtClean="0">
                <a:latin typeface="Calibri" panose="020F0502020204030204" pitchFamily="34" charset="0"/>
                <a:ea typeface="Calibri" panose="020F0502020204030204" pitchFamily="34" charset="0"/>
                <a:cs typeface="Arial" panose="020B0604020202020204" pitchFamily="34" charset="0"/>
              </a:rPr>
              <a:t>ب- طريقة </a:t>
            </a:r>
            <a:r>
              <a:rPr lang="ar-IQ" sz="3600" dirty="0">
                <a:latin typeface="Calibri" panose="020F0502020204030204" pitchFamily="34" charset="0"/>
                <a:ea typeface="Calibri" panose="020F0502020204030204" pitchFamily="34" charset="0"/>
                <a:cs typeface="Arial" panose="020B0604020202020204" pitchFamily="34" charset="0"/>
              </a:rPr>
              <a:t>الامتصاص </a:t>
            </a:r>
            <a:r>
              <a:rPr lang="ar-IQ" sz="3600" dirty="0" smtClean="0">
                <a:latin typeface="Calibri" panose="020F0502020204030204" pitchFamily="34" charset="0"/>
                <a:ea typeface="Calibri" panose="020F0502020204030204" pitchFamily="34" charset="0"/>
                <a:cs typeface="Arial" panose="020B0604020202020204" pitchFamily="34" charset="0"/>
              </a:rPr>
              <a:t>الدهني</a:t>
            </a:r>
          </a:p>
          <a:p>
            <a:pPr marL="1143000" lvl="0" algn="r" rtl="1">
              <a:lnSpc>
                <a:spcPct val="150000"/>
              </a:lnSpc>
              <a:spcAft>
                <a:spcPts val="1000"/>
              </a:spcAft>
            </a:pPr>
            <a:r>
              <a:rPr lang="ar-IQ" sz="3600" dirty="0" smtClean="0">
                <a:latin typeface="Calibri" panose="020F0502020204030204" pitchFamily="34" charset="0"/>
                <a:ea typeface="Calibri" panose="020F0502020204030204" pitchFamily="34" charset="0"/>
                <a:cs typeface="Arial" panose="020B0604020202020204" pitchFamily="34" charset="0"/>
              </a:rPr>
              <a:t>ج- الاستخلاص </a:t>
            </a:r>
            <a:r>
              <a:rPr lang="ar-IQ" sz="3600" dirty="0">
                <a:latin typeface="Calibri" panose="020F0502020204030204" pitchFamily="34" charset="0"/>
                <a:ea typeface="Calibri" panose="020F0502020204030204" pitchFamily="34" charset="0"/>
                <a:cs typeface="Arial" panose="020B0604020202020204" pitchFamily="34" charset="0"/>
              </a:rPr>
              <a:t>بالرش</a:t>
            </a:r>
            <a:endParaRPr lang="en-US" sz="3600" dirty="0">
              <a:solidFill>
                <a:prstClr val="black"/>
              </a:solidFill>
              <a:ea typeface="Calibri"/>
              <a:cs typeface="Arial"/>
            </a:endParaRPr>
          </a:p>
        </p:txBody>
      </p:sp>
    </p:spTree>
    <p:extLst>
      <p:ext uri="{BB962C8B-B14F-4D97-AF65-F5344CB8AC3E}">
        <p14:creationId xmlns:p14="http://schemas.microsoft.com/office/powerpoint/2010/main" val="4434752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914400"/>
            <a:ext cx="8382000" cy="4688463"/>
          </a:xfrm>
          <a:prstGeom prst="rect">
            <a:avLst/>
          </a:prstGeom>
        </p:spPr>
        <p:txBody>
          <a:bodyPr wrap="square">
            <a:spAutoFit/>
          </a:bodyPr>
          <a:lstStyle/>
          <a:p>
            <a:pPr marL="1143000" marR="0" algn="r" rtl="1">
              <a:lnSpc>
                <a:spcPct val="150000"/>
              </a:lnSpc>
              <a:spcBef>
                <a:spcPts val="0"/>
              </a:spcBef>
              <a:spcAft>
                <a:spcPts val="1000"/>
              </a:spcAft>
            </a:pPr>
            <a:r>
              <a:rPr lang="ar-IQ" sz="2400" b="1" dirty="0">
                <a:ea typeface="Calibri"/>
              </a:rPr>
              <a:t> </a:t>
            </a:r>
            <a:endParaRPr lang="en-US" sz="2400" dirty="0">
              <a:ea typeface="Calibri"/>
              <a:cs typeface="Arial"/>
            </a:endParaRPr>
          </a:p>
          <a:p>
            <a:pPr marL="1143000" marR="0" algn="r" rtl="1">
              <a:lnSpc>
                <a:spcPct val="150000"/>
              </a:lnSpc>
              <a:spcBef>
                <a:spcPts val="0"/>
              </a:spcBef>
              <a:spcAft>
                <a:spcPts val="1000"/>
              </a:spcAft>
            </a:pPr>
            <a:r>
              <a:rPr lang="ar-IQ" sz="2400" b="1" dirty="0">
                <a:latin typeface="Calibri" panose="020F0502020204030204" pitchFamily="34" charset="0"/>
                <a:ea typeface="Calibri" panose="020F0502020204030204" pitchFamily="34" charset="0"/>
                <a:cs typeface="Arial" panose="020B0604020202020204" pitchFamily="34" charset="0"/>
              </a:rPr>
              <a:t>ثالثا: - الاستخلاص بالوخز </a:t>
            </a:r>
            <a:endParaRPr lang="ar-IQ" sz="2400" b="1" dirty="0" smtClean="0">
              <a:latin typeface="Calibri" panose="020F0502020204030204" pitchFamily="34" charset="0"/>
              <a:ea typeface="Calibri" panose="020F0502020204030204" pitchFamily="34" charset="0"/>
              <a:cs typeface="Arial" panose="020B0604020202020204" pitchFamily="34" charset="0"/>
            </a:endParaRPr>
          </a:p>
          <a:p>
            <a:pPr marL="1143000" marR="0" algn="just" rtl="1">
              <a:lnSpc>
                <a:spcPct val="150000"/>
              </a:lnSpc>
              <a:spcBef>
                <a:spcPts val="0"/>
              </a:spcBef>
              <a:spcAft>
                <a:spcPts val="1000"/>
              </a:spcAft>
            </a:pPr>
            <a:r>
              <a:rPr lang="en-US" sz="2400" dirty="0">
                <a:latin typeface="Arial" panose="020B0604020202020204" pitchFamily="34" charset="0"/>
                <a:ea typeface="Calibri" panose="020F0502020204030204" pitchFamily="34" charset="0"/>
              </a:rPr>
              <a:t> </a:t>
            </a:r>
            <a:r>
              <a:rPr lang="ar-IQ" sz="2800" dirty="0">
                <a:latin typeface="Arial" panose="020B0604020202020204" pitchFamily="34" charset="0"/>
                <a:ea typeface="Calibri" panose="020F0502020204030204" pitchFamily="34" charset="0"/>
              </a:rPr>
              <a:t>يستخلص زيت الليمون والبرتقال بهذه لطريقة وذلك لان الزيوت الطيارة في هذه الثمار توجد في غدد زيتية في الطبقة السطحية لقشرة الثمرة وبصرف النظر عن مكان وجود الزيت فان طبيعة هذه الزيوت وتركيبها الكيميائي لا تسمح باستخلاصها بعملية التقطير لتأثرها بالحرارة </a:t>
            </a:r>
            <a:r>
              <a:rPr lang="ar-IQ" sz="2800" dirty="0" smtClean="0">
                <a:latin typeface="Arial" panose="020B0604020202020204" pitchFamily="34" charset="0"/>
                <a:ea typeface="Calibri" panose="020F0502020204030204" pitchFamily="34" charset="0"/>
              </a:rPr>
              <a:t>.</a:t>
            </a:r>
            <a:endParaRPr lang="en-US" sz="2800" dirty="0">
              <a:ea typeface="Calibri"/>
              <a:cs typeface="Arial"/>
            </a:endParaRPr>
          </a:p>
        </p:txBody>
      </p:sp>
    </p:spTree>
    <p:extLst>
      <p:ext uri="{BB962C8B-B14F-4D97-AF65-F5344CB8AC3E}">
        <p14:creationId xmlns:p14="http://schemas.microsoft.com/office/powerpoint/2010/main" val="1948052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17974"/>
            <a:ext cx="9144000" cy="1262846"/>
          </a:xfrm>
          <a:prstGeom prst="rect">
            <a:avLst/>
          </a:prstGeom>
        </p:spPr>
        <p:txBody>
          <a:bodyPr wrap="square">
            <a:spAutoFit/>
          </a:bodyPr>
          <a:lstStyle/>
          <a:p>
            <a:pPr marL="1143000" marR="0" algn="r" rtl="1">
              <a:lnSpc>
                <a:spcPct val="150000"/>
              </a:lnSpc>
              <a:spcBef>
                <a:spcPts val="0"/>
              </a:spcBef>
              <a:spcAft>
                <a:spcPts val="1000"/>
              </a:spcAft>
            </a:pPr>
            <a:r>
              <a:rPr lang="ar-IQ" sz="2400" b="1" dirty="0" smtClean="0">
                <a:ea typeface="Calibri"/>
              </a:rPr>
              <a:t>ماهي طرق الاستخلاص بالوخز </a:t>
            </a:r>
          </a:p>
          <a:p>
            <a:pPr marL="1143000" marR="0" algn="r" rtl="1">
              <a:lnSpc>
                <a:spcPct val="150000"/>
              </a:lnSpc>
              <a:spcBef>
                <a:spcPts val="0"/>
              </a:spcBef>
              <a:spcAft>
                <a:spcPts val="1000"/>
              </a:spcAft>
            </a:pPr>
            <a:r>
              <a:rPr lang="ar-IQ" sz="2400" b="1" dirty="0" smtClean="0">
                <a:ea typeface="Calibri"/>
                <a:cs typeface="Arial"/>
              </a:rPr>
              <a:t>1- طريقة الوخز الالي</a:t>
            </a:r>
            <a:endParaRPr lang="en-US" sz="2400" dirty="0">
              <a:ea typeface="Calibri"/>
              <a:cs typeface="Arial"/>
            </a:endParaRPr>
          </a:p>
        </p:txBody>
      </p:sp>
      <p:pic>
        <p:nvPicPr>
          <p:cNvPr id="5" name="Picture 4" descr="Expression (Preparation of Volatile Oils)"/>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292421"/>
            <a:ext cx="2971800" cy="2160270"/>
          </a:xfrm>
          <a:prstGeom prst="rect">
            <a:avLst/>
          </a:prstGeom>
          <a:noFill/>
          <a:ln>
            <a:noFill/>
          </a:ln>
        </p:spPr>
      </p:pic>
      <p:pic>
        <p:nvPicPr>
          <p:cNvPr id="6" name="Picture 5" descr="Ecuelle a Piquer | ClipArt ETC"/>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1" y="2292421"/>
            <a:ext cx="2368654" cy="2236470"/>
          </a:xfrm>
          <a:prstGeom prst="rect">
            <a:avLst/>
          </a:prstGeom>
          <a:noFill/>
          <a:ln>
            <a:noFill/>
          </a:ln>
        </p:spPr>
      </p:pic>
    </p:spTree>
    <p:extLst>
      <p:ext uri="{BB962C8B-B14F-4D97-AF65-F5344CB8AC3E}">
        <p14:creationId xmlns:p14="http://schemas.microsoft.com/office/powerpoint/2010/main" val="4608365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46105"/>
            <a:ext cx="7924800" cy="1448153"/>
          </a:xfrm>
          <a:prstGeom prst="rect">
            <a:avLst/>
          </a:prstGeom>
        </p:spPr>
        <p:txBody>
          <a:bodyPr wrap="square">
            <a:spAutoFit/>
          </a:bodyPr>
          <a:lstStyle/>
          <a:p>
            <a:pPr marL="1143000" marR="0" algn="r" rtl="1">
              <a:lnSpc>
                <a:spcPct val="150000"/>
              </a:lnSpc>
              <a:spcBef>
                <a:spcPts val="0"/>
              </a:spcBef>
              <a:spcAft>
                <a:spcPts val="1000"/>
              </a:spcAft>
            </a:pPr>
            <a:r>
              <a:rPr lang="ar-IQ" sz="2400" dirty="0" smtClean="0">
                <a:latin typeface="Calibri" panose="020F0502020204030204" pitchFamily="34" charset="0"/>
                <a:ea typeface="Calibri" panose="020F0502020204030204" pitchFamily="34" charset="0"/>
                <a:cs typeface="Arial" panose="020B0604020202020204" pitchFamily="34" charset="0"/>
              </a:rPr>
              <a:t>2</a:t>
            </a:r>
            <a:r>
              <a:rPr lang="ar-IQ" sz="3200" dirty="0" smtClean="0">
                <a:latin typeface="Calibri" panose="020F0502020204030204" pitchFamily="34" charset="0"/>
                <a:ea typeface="Calibri" panose="020F0502020204030204" pitchFamily="34" charset="0"/>
                <a:cs typeface="Arial" panose="020B0604020202020204" pitchFamily="34" charset="0"/>
              </a:rPr>
              <a:t>- طريقة </a:t>
            </a:r>
            <a:r>
              <a:rPr lang="ar-IQ" sz="3200" dirty="0">
                <a:latin typeface="Calibri" panose="020F0502020204030204" pitchFamily="34" charset="0"/>
                <a:ea typeface="Calibri" panose="020F0502020204030204" pitchFamily="34" charset="0"/>
                <a:cs typeface="Arial" panose="020B0604020202020204" pitchFamily="34" charset="0"/>
              </a:rPr>
              <a:t>الوخز بالإسفنج</a:t>
            </a:r>
            <a:r>
              <a:rPr lang="ar-IQ" sz="2400" dirty="0">
                <a:latin typeface="Calibri" panose="020F0502020204030204" pitchFamily="34" charset="0"/>
                <a:ea typeface="Calibri" panose="020F0502020204030204" pitchFamily="34" charset="0"/>
                <a:cs typeface="Arial" panose="020B0604020202020204" pitchFamily="34" charset="0"/>
              </a:rPr>
              <a:t> </a:t>
            </a:r>
            <a:endParaRPr lang="ar-IQ" sz="2400" dirty="0" smtClean="0">
              <a:latin typeface="Calibri" panose="020F0502020204030204" pitchFamily="34" charset="0"/>
              <a:ea typeface="Calibri" panose="020F0502020204030204" pitchFamily="34" charset="0"/>
              <a:cs typeface="Arial" panose="020B0604020202020204" pitchFamily="34" charset="0"/>
            </a:endParaRPr>
          </a:p>
          <a:p>
            <a:pPr marL="1143000" marR="0" algn="r" rtl="1">
              <a:lnSpc>
                <a:spcPct val="150000"/>
              </a:lnSpc>
              <a:spcBef>
                <a:spcPts val="0"/>
              </a:spcBef>
              <a:spcAft>
                <a:spcPts val="1000"/>
              </a:spcAft>
            </a:pPr>
            <a:endParaRPr lang="en-US" sz="2400" dirty="0">
              <a:ea typeface="Calibri"/>
              <a:cs typeface="Arial"/>
            </a:endParaRPr>
          </a:p>
        </p:txBody>
      </p:sp>
      <p:pic>
        <p:nvPicPr>
          <p:cNvPr id="3" name="Picture 2" descr="Bergamotto di Reggio Calabria"/>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794258"/>
            <a:ext cx="5562599" cy="4073142"/>
          </a:xfrm>
          <a:prstGeom prst="rect">
            <a:avLst/>
          </a:prstGeom>
          <a:noFill/>
          <a:ln>
            <a:noFill/>
          </a:ln>
        </p:spPr>
      </p:pic>
    </p:spTree>
    <p:extLst>
      <p:ext uri="{BB962C8B-B14F-4D97-AF65-F5344CB8AC3E}">
        <p14:creationId xmlns:p14="http://schemas.microsoft.com/office/powerpoint/2010/main" val="40263551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219200"/>
            <a:ext cx="8763000" cy="4262705"/>
          </a:xfrm>
          <a:prstGeom prst="rect">
            <a:avLst/>
          </a:prstGeom>
        </p:spPr>
        <p:txBody>
          <a:bodyPr wrap="square">
            <a:spAutoFit/>
          </a:bodyPr>
          <a:lstStyle/>
          <a:p>
            <a:pPr marL="1371600" marR="0" algn="r" rtl="1">
              <a:lnSpc>
                <a:spcPct val="150000"/>
              </a:lnSpc>
              <a:spcBef>
                <a:spcPts val="0"/>
              </a:spcBef>
              <a:spcAft>
                <a:spcPts val="1000"/>
              </a:spcAft>
            </a:pPr>
            <a:r>
              <a:rPr lang="ar-IQ" sz="2400" b="1" dirty="0">
                <a:ea typeface="Calibri"/>
              </a:rPr>
              <a:t> </a:t>
            </a:r>
            <a:endParaRPr lang="en-US" sz="2400" dirty="0">
              <a:ea typeface="Calibri"/>
              <a:cs typeface="Arial"/>
            </a:endParaRPr>
          </a:p>
          <a:p>
            <a:pPr algn="r" rtl="1">
              <a:lnSpc>
                <a:spcPct val="150000"/>
              </a:lnSpc>
              <a:spcAft>
                <a:spcPts val="800"/>
              </a:spcAft>
            </a:pPr>
            <a:r>
              <a:rPr lang="ar-IQ" sz="2400" b="1" dirty="0">
                <a:latin typeface="Calibri" panose="020F0502020204030204" pitchFamily="34" charset="0"/>
                <a:ea typeface="Calibri" panose="020F0502020204030204" pitchFamily="34" charset="0"/>
                <a:cs typeface="Arial" panose="020B0604020202020204" pitchFamily="34" charset="0"/>
              </a:rPr>
              <a:t>حفظ وتخزين الزيوت الطيارة</a:t>
            </a:r>
            <a:r>
              <a:rPr lang="ar-IQ" sz="3200" dirty="0">
                <a:latin typeface="Calibri" panose="020F0502020204030204" pitchFamily="34" charset="0"/>
                <a:ea typeface="Calibri" panose="020F0502020204030204" pitchFamily="34" charset="0"/>
                <a:cs typeface="Arial" panose="020B0604020202020204" pitchFamily="34" charset="0"/>
              </a:rPr>
              <a:t> </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rtl="1"/>
            <a:r>
              <a:rPr lang="ar-IQ" sz="3200" dirty="0">
                <a:latin typeface="Calibri" panose="020F0502020204030204" pitchFamily="34" charset="0"/>
                <a:ea typeface="Calibri" panose="020F0502020204030204" pitchFamily="34" charset="0"/>
                <a:cs typeface="Arial" panose="020B0604020202020204" pitchFamily="34" charset="0"/>
              </a:rPr>
              <a:t>  </a:t>
            </a:r>
            <a:r>
              <a:rPr lang="ar-IQ" sz="2800" dirty="0">
                <a:latin typeface="Times New Roman" panose="02020603050405020304" pitchFamily="18" charset="0"/>
                <a:ea typeface="Calibri" panose="020F0502020204030204" pitchFamily="34" charset="0"/>
                <a:cs typeface="Times New Roman" panose="02020603050405020304" pitchFamily="18" charset="0"/>
              </a:rPr>
              <a:t> تتعرض الزيوت الطيارة بعد استخلاصها واثناء تخزينها الى عوامل تؤدي الى تغييرات طبيعية وكيميائية في صفاتها مما يؤدي الى رداءتها والتقليل من جودتها. وهناك أسباب لفساد لزيت الطيار يرجع لتفاعلات الاكسدة والتحول </a:t>
            </a:r>
            <a:r>
              <a:rPr lang="ar-IQ" sz="2800" dirty="0" err="1">
                <a:latin typeface="Times New Roman" panose="02020603050405020304" pitchFamily="18" charset="0"/>
                <a:ea typeface="Calibri" panose="020F0502020204030204" pitchFamily="34" charset="0"/>
                <a:cs typeface="Times New Roman" panose="02020603050405020304" pitchFamily="18" charset="0"/>
              </a:rPr>
              <a:t>الراتنجي</a:t>
            </a:r>
            <a:r>
              <a:rPr lang="ar-IQ" sz="2800" dirty="0">
                <a:latin typeface="Times New Roman" panose="02020603050405020304" pitchFamily="18" charset="0"/>
                <a:ea typeface="Calibri" panose="020F0502020204030204" pitchFamily="34" charset="0"/>
                <a:cs typeface="Times New Roman" panose="02020603050405020304" pitchFamily="18" charset="0"/>
              </a:rPr>
              <a:t> والتحلل المائي ثم تبادل المجموعات النشطة من تركيب الزيت الكيميائي والذي يساعد على ذلك درجة الحرارة والاوكسجين والرطوبة والضوء.</a:t>
            </a:r>
            <a:endParaRPr lang="en-US" sz="28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7689021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17865"/>
            <a:ext cx="7848600" cy="6111288"/>
          </a:xfrm>
          <a:prstGeom prst="rect">
            <a:avLst/>
          </a:prstGeom>
        </p:spPr>
        <p:txBody>
          <a:bodyPr wrap="square">
            <a:spAutoFit/>
          </a:bodyPr>
          <a:lstStyle/>
          <a:p>
            <a:pPr marL="1143000" marR="0" algn="just" rtl="1">
              <a:lnSpc>
                <a:spcPct val="150000"/>
              </a:lnSpc>
              <a:spcBef>
                <a:spcPts val="0"/>
              </a:spcBef>
              <a:spcAft>
                <a:spcPts val="1000"/>
              </a:spcAft>
            </a:pPr>
            <a:r>
              <a:rPr lang="ar-IQ" sz="2400" b="1" dirty="0">
                <a:ea typeface="Calibri"/>
              </a:rPr>
              <a:t> </a:t>
            </a:r>
            <a:endParaRPr lang="en-US" sz="2400" dirty="0">
              <a:ea typeface="Calibri"/>
              <a:cs typeface="Arial"/>
            </a:endParaRPr>
          </a:p>
          <a:p>
            <a:pPr marL="457200" marR="0" algn="r" rtl="1">
              <a:lnSpc>
                <a:spcPct val="150000"/>
              </a:lnSpc>
              <a:spcBef>
                <a:spcPts val="0"/>
              </a:spcBef>
              <a:spcAft>
                <a:spcPts val="800"/>
              </a:spcAft>
            </a:pPr>
            <a:r>
              <a:rPr lang="ar-IQ" sz="2400" b="1" dirty="0">
                <a:latin typeface="Calibri" panose="020F0502020204030204" pitchFamily="34" charset="0"/>
                <a:ea typeface="Calibri" panose="020F0502020204030204" pitchFamily="34" charset="0"/>
                <a:cs typeface="Arial" panose="020B0604020202020204" pitchFamily="34" charset="0"/>
              </a:rPr>
              <a:t>طرق غش الزيوت الطيارة</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50000"/>
              </a:lnSpc>
              <a:spcBef>
                <a:spcPts val="0"/>
              </a:spcBef>
              <a:spcAft>
                <a:spcPts val="800"/>
              </a:spcAft>
              <a:buFont typeface="Arial" panose="020B0604020202020204" pitchFamily="34" charset="0"/>
              <a:buChar char="-"/>
            </a:pPr>
            <a:r>
              <a:rPr lang="ar-IQ" sz="2400" dirty="0">
                <a:latin typeface="Calibri" panose="020F0502020204030204" pitchFamily="34" charset="0"/>
                <a:ea typeface="Calibri" panose="020F0502020204030204" pitchFamily="34" charset="0"/>
                <a:cs typeface="Arial" panose="020B0604020202020204" pitchFamily="34" charset="0"/>
              </a:rPr>
              <a:t>استبدال جزء من الزيت بزيت اخر مشابه له تقريبا ولكنه اقل منه ثمنا مثل إضافة زيت الزعتر الى زيت الورد.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50000"/>
              </a:lnSpc>
              <a:spcBef>
                <a:spcPts val="0"/>
              </a:spcBef>
              <a:spcAft>
                <a:spcPts val="800"/>
              </a:spcAft>
              <a:buFont typeface="Arial" panose="020B0604020202020204" pitchFamily="34" charset="0"/>
              <a:buChar char="-"/>
            </a:pPr>
            <a:r>
              <a:rPr lang="ar-IQ" sz="2400" dirty="0">
                <a:latin typeface="Calibri" panose="020F0502020204030204" pitchFamily="34" charset="0"/>
                <a:ea typeface="Calibri" panose="020F0502020204030204" pitchFamily="34" charset="0"/>
                <a:cs typeface="Arial" panose="020B0604020202020204" pitchFamily="34" charset="0"/>
              </a:rPr>
              <a:t>نزع جزء من المواد الفعالة غالية الثمن من الزيت مثل </a:t>
            </a:r>
            <a:r>
              <a:rPr lang="ar-IQ" sz="2400" dirty="0" err="1">
                <a:latin typeface="Calibri" panose="020F0502020204030204" pitchFamily="34" charset="0"/>
                <a:ea typeface="Calibri" panose="020F0502020204030204" pitchFamily="34" charset="0"/>
                <a:cs typeface="Arial" panose="020B0604020202020204" pitchFamily="34" charset="0"/>
              </a:rPr>
              <a:t>الكارفون</a:t>
            </a:r>
            <a:r>
              <a:rPr lang="ar-IQ" sz="2400" dirty="0">
                <a:latin typeface="Calibri" panose="020F0502020204030204" pitchFamily="34" charset="0"/>
                <a:ea typeface="Calibri" panose="020F0502020204030204" pitchFamily="34" charset="0"/>
                <a:cs typeface="Arial" panose="020B0604020202020204" pitchFamily="34" charset="0"/>
              </a:rPr>
              <a:t> من زيت الكراوية.</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50000"/>
              </a:lnSpc>
              <a:spcBef>
                <a:spcPts val="0"/>
              </a:spcBef>
              <a:spcAft>
                <a:spcPts val="800"/>
              </a:spcAft>
              <a:buFont typeface="Arial" panose="020B0604020202020204" pitchFamily="34" charset="0"/>
              <a:buChar char="-"/>
            </a:pPr>
            <a:r>
              <a:rPr lang="ar-IQ" sz="2400" dirty="0">
                <a:latin typeface="Calibri" panose="020F0502020204030204" pitchFamily="34" charset="0"/>
                <a:ea typeface="Calibri" panose="020F0502020204030204" pitchFamily="34" charset="0"/>
                <a:cs typeface="Arial" panose="020B0604020202020204" pitchFamily="34" charset="0"/>
              </a:rPr>
              <a:t>إضافة مواد صلبة تزيد من قوام الزيت مثل خلط زيت الينسون بشمع </a:t>
            </a:r>
            <a:r>
              <a:rPr lang="ar-IQ" sz="2400" dirty="0" err="1">
                <a:latin typeface="Calibri" panose="020F0502020204030204" pitchFamily="34" charset="0"/>
                <a:ea typeface="Calibri" panose="020F0502020204030204" pitchFamily="34" charset="0"/>
                <a:cs typeface="Arial" panose="020B0604020202020204" pitchFamily="34" charset="0"/>
              </a:rPr>
              <a:t>البرافين</a:t>
            </a:r>
            <a:r>
              <a:rPr lang="ar-IQ" sz="2400" dirty="0">
                <a:latin typeface="Calibri" panose="020F0502020204030204" pitchFamily="34" charset="0"/>
                <a:ea typeface="Calibri" panose="020F0502020204030204" pitchFamily="34" charset="0"/>
                <a:cs typeface="Arial" panose="020B0604020202020204" pitchFamily="34" charset="0"/>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50000"/>
              </a:lnSpc>
              <a:spcBef>
                <a:spcPts val="0"/>
              </a:spcBef>
              <a:spcAft>
                <a:spcPts val="800"/>
              </a:spcAft>
              <a:buFont typeface="Arial" panose="020B0604020202020204" pitchFamily="34" charset="0"/>
              <a:buChar char="-"/>
            </a:pPr>
            <a:r>
              <a:rPr lang="ar-IQ" sz="2400" dirty="0">
                <a:latin typeface="Calibri" panose="020F0502020204030204" pitchFamily="34" charset="0"/>
                <a:ea typeface="Calibri" panose="020F0502020204030204" pitchFamily="34" charset="0"/>
                <a:cs typeface="Arial" panose="020B0604020202020204" pitchFamily="34" charset="0"/>
              </a:rPr>
              <a:t>استبدال المكونات الأساسية للزيت او إضافة مكونات مماثلة لها ومحضرة صناعيا كما يحدث عند إضافة مادة </a:t>
            </a:r>
            <a:r>
              <a:rPr lang="ar-IQ" sz="2400" dirty="0" err="1">
                <a:latin typeface="Calibri" panose="020F0502020204030204" pitchFamily="34" charset="0"/>
                <a:ea typeface="Calibri" panose="020F0502020204030204" pitchFamily="34" charset="0"/>
                <a:cs typeface="Arial" panose="020B0604020202020204" pitchFamily="34" charset="0"/>
              </a:rPr>
              <a:t>البنزالدهيد</a:t>
            </a:r>
            <a:r>
              <a:rPr lang="ar-IQ" sz="2400" dirty="0">
                <a:latin typeface="Calibri" panose="020F0502020204030204" pitchFamily="34" charset="0"/>
                <a:ea typeface="Calibri" panose="020F0502020204030204" pitchFamily="34" charset="0"/>
                <a:cs typeface="Arial" panose="020B0604020202020204" pitchFamily="34" charset="0"/>
              </a:rPr>
              <a:t> الى زيت اللوز المر.</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880683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1"/>
            <a:ext cx="8534400" cy="4941417"/>
          </a:xfrm>
          <a:prstGeom prst="rect">
            <a:avLst/>
          </a:prstGeom>
        </p:spPr>
        <p:txBody>
          <a:bodyPr wrap="square">
            <a:spAutoFit/>
          </a:bodyPr>
          <a:lstStyle/>
          <a:p>
            <a:pPr marL="1371600" marR="0" algn="just" rtl="1">
              <a:lnSpc>
                <a:spcPct val="150000"/>
              </a:lnSpc>
              <a:spcBef>
                <a:spcPts val="0"/>
              </a:spcBef>
              <a:spcAft>
                <a:spcPts val="1000"/>
              </a:spcAft>
            </a:pPr>
            <a:endParaRPr lang="en-US" sz="2400" dirty="0">
              <a:ea typeface="Calibri"/>
              <a:cs typeface="Arial"/>
            </a:endParaRPr>
          </a:p>
          <a:p>
            <a:pPr marR="0" lvl="0" algn="just" rtl="1">
              <a:lnSpc>
                <a:spcPct val="150000"/>
              </a:lnSpc>
              <a:spcBef>
                <a:spcPts val="0"/>
              </a:spcBef>
              <a:spcAft>
                <a:spcPts val="1000"/>
              </a:spcAft>
            </a:pPr>
            <a:r>
              <a:rPr lang="ar-IQ" sz="2400" b="1" dirty="0" smtClean="0">
                <a:ea typeface="Calibri"/>
              </a:rPr>
              <a:t>طرق الكشف عن غش الزيوت</a:t>
            </a:r>
            <a:r>
              <a:rPr lang="ar-IQ" sz="2400" b="1" dirty="0">
                <a:latin typeface="Calibri" panose="020F0502020204030204" pitchFamily="34" charset="0"/>
                <a:ea typeface="Calibri" panose="020F0502020204030204" pitchFamily="34" charset="0"/>
                <a:cs typeface="Arial" panose="020B0604020202020204" pitchFamily="34" charset="0"/>
              </a:rPr>
              <a:t>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50000"/>
              </a:lnSpc>
              <a:spcBef>
                <a:spcPts val="0"/>
              </a:spcBef>
              <a:spcAft>
                <a:spcPts val="800"/>
              </a:spcAft>
              <a:buSzPts val="1100"/>
              <a:buFont typeface="+mj-lt"/>
              <a:buAutoNum type="arabicPeriod"/>
            </a:pPr>
            <a:r>
              <a:rPr lang="ar-IQ" sz="2800" dirty="0" smtClean="0">
                <a:latin typeface="Calibri" panose="020F0502020204030204" pitchFamily="34" charset="0"/>
                <a:ea typeface="Calibri" panose="020F0502020204030204" pitchFamily="34" charset="0"/>
                <a:cs typeface="Arial" panose="020B0604020202020204" pitchFamily="34" charset="0"/>
              </a:rPr>
              <a:t>الماء</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50000"/>
              </a:lnSpc>
              <a:spcBef>
                <a:spcPts val="0"/>
              </a:spcBef>
              <a:spcAft>
                <a:spcPts val="800"/>
              </a:spcAft>
              <a:buSzPts val="1100"/>
              <a:buFont typeface="+mj-lt"/>
              <a:buAutoNum type="arabicPeriod"/>
            </a:pPr>
            <a:r>
              <a:rPr lang="ar-IQ" sz="2800" dirty="0" smtClean="0">
                <a:latin typeface="Calibri" panose="020F0502020204030204" pitchFamily="34" charset="0"/>
                <a:ea typeface="Calibri" panose="020F0502020204030204" pitchFamily="34" charset="0"/>
                <a:cs typeface="Arial" panose="020B0604020202020204" pitchFamily="34" charset="0"/>
              </a:rPr>
              <a:t>الكحول</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50000"/>
              </a:lnSpc>
              <a:spcBef>
                <a:spcPts val="0"/>
              </a:spcBef>
              <a:spcAft>
                <a:spcPts val="800"/>
              </a:spcAft>
              <a:buSzPts val="1100"/>
              <a:buFont typeface="+mj-lt"/>
              <a:buAutoNum type="arabicPeriod"/>
            </a:pPr>
            <a:r>
              <a:rPr lang="ar-IQ" sz="2800" dirty="0" smtClean="0">
                <a:latin typeface="Calibri" panose="020F0502020204030204" pitchFamily="34" charset="0"/>
                <a:ea typeface="Calibri" panose="020F0502020204030204" pitchFamily="34" charset="0"/>
                <a:cs typeface="Arial" panose="020B0604020202020204" pitchFamily="34" charset="0"/>
              </a:rPr>
              <a:t>الكلوروفورم</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800"/>
              </a:spcAft>
              <a:buSzPts val="1100"/>
              <a:buFont typeface="+mj-lt"/>
              <a:buAutoNum type="arabicPeriod"/>
            </a:pPr>
            <a:r>
              <a:rPr lang="ar-IQ" sz="2800" dirty="0">
                <a:latin typeface="Calibri" panose="020F0502020204030204" pitchFamily="34" charset="0"/>
                <a:ea typeface="Calibri" panose="020F0502020204030204" pitchFamily="34" charset="0"/>
                <a:cs typeface="Arial" panose="020B0604020202020204" pitchFamily="34" charset="0"/>
              </a:rPr>
              <a:t>المواد </a:t>
            </a:r>
            <a:r>
              <a:rPr lang="ar-IQ" sz="2800" dirty="0" smtClean="0">
                <a:latin typeface="Calibri" panose="020F0502020204030204" pitchFamily="34" charset="0"/>
                <a:ea typeface="Calibri" panose="020F0502020204030204" pitchFamily="34" charset="0"/>
                <a:cs typeface="Arial" panose="020B0604020202020204" pitchFamily="34" charset="0"/>
              </a:rPr>
              <a:t>الدهنية</a:t>
            </a:r>
            <a:endParaRPr lang="en-US" sz="2800" dirty="0">
              <a:latin typeface="Calibri" panose="020F0502020204030204" pitchFamily="34" charset="0"/>
              <a:ea typeface="Calibri" panose="020F0502020204030204" pitchFamily="34" charset="0"/>
              <a:cs typeface="Arial" panose="020B0604020202020204" pitchFamily="34" charset="0"/>
            </a:endParaRPr>
          </a:p>
          <a:p>
            <a:pPr marR="0" lvl="0" algn="just" rtl="1">
              <a:lnSpc>
                <a:spcPct val="150000"/>
              </a:lnSpc>
              <a:spcBef>
                <a:spcPts val="0"/>
              </a:spcBef>
              <a:spcAft>
                <a:spcPts val="1000"/>
              </a:spcAft>
            </a:pPr>
            <a:endParaRPr lang="en-US" sz="2400" dirty="0"/>
          </a:p>
        </p:txBody>
      </p:sp>
    </p:spTree>
    <p:extLst>
      <p:ext uri="{BB962C8B-B14F-4D97-AF65-F5344CB8AC3E}">
        <p14:creationId xmlns:p14="http://schemas.microsoft.com/office/powerpoint/2010/main" val="20264421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53909"/>
            <a:ext cx="9144000" cy="5786199"/>
          </a:xfrm>
          <a:prstGeom prst="rect">
            <a:avLst/>
          </a:prstGeom>
        </p:spPr>
        <p:txBody>
          <a:bodyPr wrap="square">
            <a:spAutoFit/>
          </a:bodyPr>
          <a:lstStyle/>
          <a:p>
            <a:pPr algn="r" rtl="1">
              <a:lnSpc>
                <a:spcPct val="150000"/>
              </a:lnSpc>
              <a:spcAft>
                <a:spcPts val="800"/>
              </a:spcAft>
            </a:pPr>
            <a:r>
              <a:rPr lang="ar-IQ" sz="2400" b="1" dirty="0">
                <a:latin typeface="Calibri" panose="020F0502020204030204" pitchFamily="34" charset="0"/>
                <a:ea typeface="Calibri" panose="020F0502020204030204" pitchFamily="34" charset="0"/>
                <a:cs typeface="Arial" panose="020B0604020202020204" pitchFamily="34" charset="0"/>
              </a:rPr>
              <a:t>طرق استخلاص الزيوت الطيارة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800"/>
              </a:spcAft>
            </a:pPr>
            <a:r>
              <a:rPr lang="ar-IQ" sz="2800" dirty="0">
                <a:latin typeface="Calibri" panose="020F0502020204030204" pitchFamily="34" charset="0"/>
                <a:ea typeface="Calibri" panose="020F0502020204030204" pitchFamily="34" charset="0"/>
                <a:cs typeface="Arial" panose="020B0604020202020204" pitchFamily="34" charset="0"/>
              </a:rPr>
              <a:t>توجد عدة طرق لاستخلاص الزيوت الطيارة من النباتات التي تحتويها ويعود سبب تعدد هذه الطرق الى لعدة عوامل اهمها: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800"/>
              </a:spcAft>
            </a:pPr>
            <a:r>
              <a:rPr lang="ar-IQ" sz="2800" dirty="0">
                <a:latin typeface="Calibri" panose="020F0502020204030204" pitchFamily="34" charset="0"/>
                <a:ea typeface="Calibri" panose="020F0502020204030204" pitchFamily="34" charset="0"/>
                <a:cs typeface="Arial" panose="020B0604020202020204" pitchFamily="34" charset="0"/>
              </a:rPr>
              <a:t>أ -التركيب الكيميائي للزيت </a:t>
            </a:r>
            <a:r>
              <a:rPr lang="ar-IQ" sz="2800" dirty="0" smtClean="0">
                <a:latin typeface="Calibri" panose="020F0502020204030204" pitchFamily="34" charset="0"/>
                <a:ea typeface="Calibri" panose="020F0502020204030204" pitchFamily="34" charset="0"/>
                <a:cs typeface="Arial" panose="020B0604020202020204" pitchFamily="34" charset="0"/>
              </a:rPr>
              <a:t>الطيار</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800"/>
              </a:spcAft>
            </a:pPr>
            <a:r>
              <a:rPr lang="ar-IQ" sz="2800" dirty="0">
                <a:latin typeface="Calibri" panose="020F0502020204030204" pitchFamily="34" charset="0"/>
                <a:ea typeface="Calibri" panose="020F0502020204030204" pitchFamily="34" charset="0"/>
                <a:cs typeface="Arial" panose="020B0604020202020204" pitchFamily="34" charset="0"/>
              </a:rPr>
              <a:t>ب – الجزء النباتي الذي يحتوي الزيت الطيار ومكان وجوده خلايا الزيت </a:t>
            </a:r>
            <a:r>
              <a:rPr lang="ar-IQ" sz="2800" dirty="0" smtClean="0">
                <a:latin typeface="Calibri" panose="020F0502020204030204" pitchFamily="34" charset="0"/>
                <a:ea typeface="Calibri" panose="020F0502020204030204" pitchFamily="34" charset="0"/>
                <a:cs typeface="Arial" panose="020B0604020202020204" pitchFamily="34" charset="0"/>
              </a:rPr>
              <a:t>.</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800"/>
              </a:spcAft>
            </a:pPr>
            <a:r>
              <a:rPr lang="ar-IQ" sz="2800" dirty="0">
                <a:latin typeface="Calibri" panose="020F0502020204030204" pitchFamily="34" charset="0"/>
                <a:ea typeface="Calibri" panose="020F0502020204030204" pitchFamily="34" charset="0"/>
                <a:cs typeface="Arial" panose="020B0604020202020204" pitchFamily="34" charset="0"/>
              </a:rPr>
              <a:t>ج – العوامل </a:t>
            </a:r>
            <a:r>
              <a:rPr lang="ar-IQ" sz="2800" dirty="0" smtClean="0">
                <a:latin typeface="Calibri" panose="020F0502020204030204" pitchFamily="34" charset="0"/>
                <a:ea typeface="Calibri" panose="020F0502020204030204" pitchFamily="34" charset="0"/>
                <a:cs typeface="Arial" panose="020B0604020202020204" pitchFamily="34" charset="0"/>
              </a:rPr>
              <a:t>الاقتصادية.</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800"/>
              </a:spcAft>
            </a:pPr>
            <a:r>
              <a:rPr lang="ar-IQ" sz="2800" dirty="0">
                <a:latin typeface="Calibri" panose="020F0502020204030204" pitchFamily="34" charset="0"/>
                <a:ea typeface="Calibri" panose="020F0502020204030204" pitchFamily="34" charset="0"/>
                <a:cs typeface="Arial" panose="020B0604020202020204" pitchFamily="34" charset="0"/>
              </a:rPr>
              <a:t>د – كمية الزيت الموجودة في </a:t>
            </a:r>
            <a:r>
              <a:rPr lang="ar-IQ" sz="2800" dirty="0" smtClean="0">
                <a:latin typeface="Calibri" panose="020F0502020204030204" pitchFamily="34" charset="0"/>
                <a:ea typeface="Calibri" panose="020F0502020204030204" pitchFamily="34" charset="0"/>
                <a:cs typeface="Arial" panose="020B0604020202020204" pitchFamily="34" charset="0"/>
              </a:rPr>
              <a:t>النبات.</a:t>
            </a:r>
          </a:p>
          <a:p>
            <a:pPr algn="just" rtl="1">
              <a:lnSpc>
                <a:spcPct val="150000"/>
              </a:lnSpc>
              <a:spcAft>
                <a:spcPts val="800"/>
              </a:spcAft>
            </a:pPr>
            <a:r>
              <a:rPr lang="ar-IQ" sz="2800" dirty="0">
                <a:latin typeface="Calibri" panose="020F0502020204030204" pitchFamily="34" charset="0"/>
                <a:ea typeface="Calibri" panose="020F0502020204030204" pitchFamily="34" charset="0"/>
                <a:cs typeface="Arial" panose="020B0604020202020204" pitchFamily="34" charset="0"/>
              </a:rPr>
              <a:t>و – وقت جمع النبات العطري </a:t>
            </a:r>
            <a:r>
              <a:rPr lang="ar-IQ" sz="2800" dirty="0" smtClean="0">
                <a:latin typeface="Calibri" panose="020F0502020204030204" pitchFamily="34" charset="0"/>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5041250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066800"/>
            <a:ext cx="8534400" cy="4343240"/>
          </a:xfrm>
          <a:prstGeom prst="rect">
            <a:avLst/>
          </a:prstGeom>
        </p:spPr>
        <p:txBody>
          <a:bodyPr wrap="square">
            <a:spAutoFit/>
          </a:bodyPr>
          <a:lstStyle/>
          <a:p>
            <a:pPr algn="just" rtl="1">
              <a:lnSpc>
                <a:spcPct val="150000"/>
              </a:lnSpc>
              <a:spcAft>
                <a:spcPts val="800"/>
              </a:spcAft>
            </a:pPr>
            <a:r>
              <a:rPr lang="ar-IQ" sz="3200" dirty="0" smtClean="0">
                <a:latin typeface="Calibri" panose="020F0502020204030204" pitchFamily="34" charset="0"/>
                <a:ea typeface="Calibri" panose="020F0502020204030204" pitchFamily="34" charset="0"/>
                <a:cs typeface="Arial" panose="020B0604020202020204" pitchFamily="34" charset="0"/>
              </a:rPr>
              <a:t>وهناك عدة طرق للاستخلاص: -</a:t>
            </a:r>
          </a:p>
          <a:p>
            <a:pPr algn="r" rtl="1">
              <a:lnSpc>
                <a:spcPct val="150000"/>
              </a:lnSpc>
              <a:spcAft>
                <a:spcPts val="800"/>
              </a:spcAft>
            </a:pPr>
            <a:r>
              <a:rPr lang="ar-IQ" sz="2800" dirty="0">
                <a:latin typeface="Calibri" panose="020F0502020204030204" pitchFamily="34" charset="0"/>
                <a:ea typeface="Calibri" panose="020F0502020204030204" pitchFamily="34" charset="0"/>
                <a:cs typeface="Arial" panose="020B0604020202020204" pitchFamily="34" charset="0"/>
              </a:rPr>
              <a:t>أولا: - الاستخلاص بالتقطير ويشمل</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50000"/>
              </a:lnSpc>
              <a:spcBef>
                <a:spcPts val="0"/>
              </a:spcBef>
              <a:spcAft>
                <a:spcPts val="800"/>
              </a:spcAft>
              <a:buFont typeface="+mj-lt"/>
              <a:buAutoNum type="arabicPeriod"/>
            </a:pPr>
            <a:r>
              <a:rPr lang="ar-IQ" sz="2800" dirty="0">
                <a:latin typeface="Calibri" panose="020F0502020204030204" pitchFamily="34" charset="0"/>
                <a:ea typeface="Calibri" panose="020F0502020204030204" pitchFamily="34" charset="0"/>
                <a:cs typeface="Arial" panose="020B0604020202020204" pitchFamily="34" charset="0"/>
              </a:rPr>
              <a:t>التقطير المائي</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50000"/>
              </a:lnSpc>
              <a:spcBef>
                <a:spcPts val="0"/>
              </a:spcBef>
              <a:spcAft>
                <a:spcPts val="800"/>
              </a:spcAft>
              <a:buFont typeface="+mj-lt"/>
              <a:buAutoNum type="arabicPeriod"/>
            </a:pPr>
            <a:r>
              <a:rPr lang="ar-IQ" sz="2800" dirty="0">
                <a:latin typeface="Calibri" panose="020F0502020204030204" pitchFamily="34" charset="0"/>
                <a:ea typeface="Calibri" panose="020F0502020204030204" pitchFamily="34" charset="0"/>
                <a:cs typeface="Arial" panose="020B0604020202020204" pitchFamily="34" charset="0"/>
              </a:rPr>
              <a:t>التقطير بالبخار</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50000"/>
              </a:lnSpc>
              <a:spcBef>
                <a:spcPts val="0"/>
              </a:spcBef>
              <a:spcAft>
                <a:spcPts val="800"/>
              </a:spcAft>
              <a:buFont typeface="+mj-lt"/>
              <a:buAutoNum type="arabicPeriod"/>
            </a:pPr>
            <a:r>
              <a:rPr lang="ar-IQ" sz="2800" dirty="0">
                <a:latin typeface="Calibri" panose="020F0502020204030204" pitchFamily="34" charset="0"/>
                <a:ea typeface="Calibri" panose="020F0502020204030204" pitchFamily="34" charset="0"/>
                <a:cs typeface="Arial" panose="020B0604020202020204" pitchFamily="34" charset="0"/>
              </a:rPr>
              <a:t>التقطير بالماء والبخار معا</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1076266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443841"/>
            <a:ext cx="6781800" cy="581249"/>
          </a:xfrm>
          <a:prstGeom prst="rect">
            <a:avLst/>
          </a:prstGeom>
        </p:spPr>
        <p:txBody>
          <a:bodyPr wrap="square">
            <a:spAutoFit/>
          </a:bodyPr>
          <a:lstStyle/>
          <a:p>
            <a:pPr marL="457200" lvl="0" algn="just" rtl="1">
              <a:lnSpc>
                <a:spcPct val="150000"/>
              </a:lnSpc>
              <a:spcAft>
                <a:spcPts val="1000"/>
              </a:spcAft>
            </a:pPr>
            <a:endParaRPr lang="en-US" sz="2400" dirty="0">
              <a:solidFill>
                <a:prstClr val="black"/>
              </a:solidFill>
            </a:endParaRPr>
          </a:p>
        </p:txBody>
      </p:sp>
      <p:pic>
        <p:nvPicPr>
          <p:cNvPr id="3" name="Picture 2" descr="Hydrodistillation using the Clevenger-type apparatus. ( A ) Power regulator; ( B ) Heating mantle with round bottom flask containing water and aromatic leaves; ( C ) Clevenger-type apparatus which returns the hydrosol to the still and maintains the essential oil phase, but only for essential oils that are less dense than water and therefore float; ( D ) The condenser. "/>
          <p:cNvPicPr/>
          <p:nvPr/>
        </p:nvPicPr>
        <p:blipFill>
          <a:blip r:embed="rId2">
            <a:extLst>
              <a:ext uri="{28A0092B-C50C-407E-A947-70E740481C1C}">
                <a14:useLocalDpi xmlns:a14="http://schemas.microsoft.com/office/drawing/2010/main" val="0"/>
              </a:ext>
            </a:extLst>
          </a:blip>
          <a:srcRect/>
          <a:stretch>
            <a:fillRect/>
          </a:stretch>
        </p:blipFill>
        <p:spPr bwMode="auto">
          <a:xfrm>
            <a:off x="990600" y="1066800"/>
            <a:ext cx="5339397" cy="4876800"/>
          </a:xfrm>
          <a:prstGeom prst="rect">
            <a:avLst/>
          </a:prstGeom>
          <a:noFill/>
          <a:ln>
            <a:noFill/>
          </a:ln>
        </p:spPr>
      </p:pic>
    </p:spTree>
    <p:extLst>
      <p:ext uri="{BB962C8B-B14F-4D97-AF65-F5344CB8AC3E}">
        <p14:creationId xmlns:p14="http://schemas.microsoft.com/office/powerpoint/2010/main" val="42917336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18029"/>
            <a:ext cx="7848600" cy="1263487"/>
          </a:xfrm>
          <a:prstGeom prst="rect">
            <a:avLst/>
          </a:prstGeom>
        </p:spPr>
        <p:txBody>
          <a:bodyPr wrap="square">
            <a:spAutoFit/>
          </a:bodyPr>
          <a:lstStyle/>
          <a:p>
            <a:pPr marL="342900" marR="0" lvl="0" indent="-342900" algn="r" rtl="1">
              <a:lnSpc>
                <a:spcPct val="150000"/>
              </a:lnSpc>
              <a:spcBef>
                <a:spcPts val="0"/>
              </a:spcBef>
              <a:spcAft>
                <a:spcPts val="1000"/>
              </a:spcAft>
              <a:buFont typeface="Symbol"/>
              <a:buChar char=""/>
            </a:pPr>
            <a:r>
              <a:rPr lang="ar-IQ" sz="2400" b="1" dirty="0" smtClean="0">
                <a:ea typeface="Calibri"/>
              </a:rPr>
              <a:t>التقطير بالبخار</a:t>
            </a:r>
          </a:p>
          <a:p>
            <a:pPr marL="342900" marR="0" lvl="0" indent="-342900" algn="r" rtl="1">
              <a:lnSpc>
                <a:spcPct val="150000"/>
              </a:lnSpc>
              <a:spcBef>
                <a:spcPts val="0"/>
              </a:spcBef>
              <a:spcAft>
                <a:spcPts val="1000"/>
              </a:spcAft>
              <a:buFont typeface="Symbol"/>
              <a:buChar char=""/>
            </a:pPr>
            <a:endParaRPr lang="en-US" sz="2400" dirty="0">
              <a:ea typeface="Calibri"/>
              <a:cs typeface="Arial"/>
            </a:endParaRPr>
          </a:p>
        </p:txBody>
      </p:sp>
      <p:pic>
        <p:nvPicPr>
          <p:cNvPr id="3" name="Picture 2" descr="Cheap distill wine, Buy Quality distillation glassware directly from China distillation apparatus Suppliers: Essential Oil Steam Distillation Kit,Lab Apparatus,W/Hot Stove,Graham US-Plug Essential Oil Still, Making Essential Oils, Erlenmeyer Flask, Essential Oil Distiller, Steam Distillation, How To Make Oil, Vacuum Pump, Aromatherapy Oils, Star Wars Art"/>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981200"/>
            <a:ext cx="4552633" cy="4267200"/>
          </a:xfrm>
          <a:prstGeom prst="rect">
            <a:avLst/>
          </a:prstGeom>
          <a:noFill/>
          <a:ln>
            <a:noFill/>
          </a:ln>
        </p:spPr>
      </p:pic>
    </p:spTree>
    <p:extLst>
      <p:ext uri="{BB962C8B-B14F-4D97-AF65-F5344CB8AC3E}">
        <p14:creationId xmlns:p14="http://schemas.microsoft.com/office/powerpoint/2010/main" val="33079967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0"/>
            <a:ext cx="7924800" cy="1263487"/>
          </a:xfrm>
          <a:prstGeom prst="rect">
            <a:avLst/>
          </a:prstGeom>
        </p:spPr>
        <p:txBody>
          <a:bodyPr wrap="square">
            <a:spAutoFit/>
          </a:bodyPr>
          <a:lstStyle/>
          <a:p>
            <a:pPr marR="0" lvl="0" algn="r" rtl="1">
              <a:lnSpc>
                <a:spcPct val="150000"/>
              </a:lnSpc>
              <a:spcBef>
                <a:spcPts val="0"/>
              </a:spcBef>
              <a:spcAft>
                <a:spcPts val="1000"/>
              </a:spcAft>
            </a:pPr>
            <a:r>
              <a:rPr lang="ar-IQ" sz="2400" b="1" dirty="0" smtClean="0">
                <a:ea typeface="Calibri"/>
              </a:rPr>
              <a:t>الجهاز يوضح وضع العينة المراد استخلاصها بالبخار</a:t>
            </a:r>
          </a:p>
          <a:p>
            <a:pPr marR="0" lvl="0" algn="r" rtl="1">
              <a:lnSpc>
                <a:spcPct val="150000"/>
              </a:lnSpc>
              <a:spcBef>
                <a:spcPts val="0"/>
              </a:spcBef>
              <a:spcAft>
                <a:spcPts val="1000"/>
              </a:spcAft>
            </a:pPr>
            <a:endParaRPr lang="en-US" sz="2400" dirty="0">
              <a:ea typeface="Calibri"/>
              <a:cs typeface="Arial"/>
            </a:endParaRPr>
          </a:p>
        </p:txBody>
      </p:sp>
      <p:pic>
        <p:nvPicPr>
          <p:cNvPr id="3" name="Picture 2" descr="is a true vertical steam distillation unit made from scientific-grade borosilicate glass, specifically designed for easy steam extraction of essential oils from plant materials by the non-chemist at home, resulting in the highest purity essential oils Essential Oil Distiller, Essential Oils, Essential Oil Still, Natural Medicine, Herbal Medicine, Perfume, Steam Distillation, How To Make Oil, Medicinal Herb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7000" y="1600200"/>
            <a:ext cx="4114799" cy="4724400"/>
          </a:xfrm>
          <a:prstGeom prst="rect">
            <a:avLst/>
          </a:prstGeom>
          <a:noFill/>
          <a:ln>
            <a:noFill/>
          </a:ln>
        </p:spPr>
      </p:pic>
    </p:spTree>
    <p:extLst>
      <p:ext uri="{BB962C8B-B14F-4D97-AF65-F5344CB8AC3E}">
        <p14:creationId xmlns:p14="http://schemas.microsoft.com/office/powerpoint/2010/main" val="33308734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8001000" cy="1424236"/>
          </a:xfrm>
          <a:prstGeom prst="rect">
            <a:avLst/>
          </a:prstGeom>
        </p:spPr>
        <p:txBody>
          <a:bodyPr wrap="square">
            <a:spAutoFit/>
          </a:bodyPr>
          <a:lstStyle/>
          <a:p>
            <a:pPr marL="685800" lvl="0" algn="r" rtl="1">
              <a:lnSpc>
                <a:spcPct val="150000"/>
              </a:lnSpc>
              <a:spcAft>
                <a:spcPts val="1000"/>
              </a:spcAft>
            </a:pPr>
            <a:endParaRPr lang="en-US" sz="1200" dirty="0">
              <a:solidFill>
                <a:prstClr val="black"/>
              </a:solidFill>
              <a:ea typeface="Calibri"/>
              <a:cs typeface="Arial"/>
            </a:endParaRPr>
          </a:p>
          <a:p>
            <a:pPr marL="342900" lvl="0" indent="-342900" algn="r" rtl="1">
              <a:lnSpc>
                <a:spcPct val="150000"/>
              </a:lnSpc>
              <a:spcAft>
                <a:spcPts val="1000"/>
              </a:spcAft>
              <a:buFont typeface="+mj-lt"/>
              <a:buAutoNum type="arabicPeriod"/>
            </a:pPr>
            <a:r>
              <a:rPr lang="ar-IQ" sz="2400" b="1" dirty="0" smtClean="0">
                <a:solidFill>
                  <a:prstClr val="black"/>
                </a:solidFill>
                <a:ea typeface="Calibri"/>
              </a:rPr>
              <a:t>الجزء الذي يوضح طريقة التقطير</a:t>
            </a:r>
          </a:p>
          <a:p>
            <a:pPr marL="342900" lvl="0" indent="-342900" algn="r" rtl="1">
              <a:lnSpc>
                <a:spcPct val="150000"/>
              </a:lnSpc>
              <a:spcAft>
                <a:spcPts val="1000"/>
              </a:spcAft>
              <a:buFont typeface="+mj-lt"/>
              <a:buAutoNum type="arabicPeriod"/>
            </a:pPr>
            <a:endParaRPr lang="en-US" sz="1200" dirty="0">
              <a:solidFill>
                <a:prstClr val="black"/>
              </a:solidFill>
              <a:ea typeface="Calibri"/>
              <a:cs typeface="Arial"/>
            </a:endParaRPr>
          </a:p>
        </p:txBody>
      </p:sp>
      <p:pic>
        <p:nvPicPr>
          <p:cNvPr id="4" name="Picture 3" descr="Separation vessel for heavier than water oils, water, and lighter ..."/>
          <p:cNvPicPr/>
          <p:nvPr/>
        </p:nvPicPr>
        <p:blipFill>
          <a:blip r:embed="rId2">
            <a:extLst>
              <a:ext uri="{28A0092B-C50C-407E-A947-70E740481C1C}">
                <a14:useLocalDpi xmlns:a14="http://schemas.microsoft.com/office/drawing/2010/main" val="0"/>
              </a:ext>
            </a:extLst>
          </a:blip>
          <a:srcRect/>
          <a:stretch>
            <a:fillRect/>
          </a:stretch>
        </p:blipFill>
        <p:spPr bwMode="auto">
          <a:xfrm>
            <a:off x="2590800" y="1371600"/>
            <a:ext cx="4419600" cy="4267199"/>
          </a:xfrm>
          <a:prstGeom prst="rect">
            <a:avLst/>
          </a:prstGeom>
          <a:noFill/>
          <a:ln>
            <a:noFill/>
          </a:ln>
        </p:spPr>
      </p:pic>
    </p:spTree>
    <p:extLst>
      <p:ext uri="{BB962C8B-B14F-4D97-AF65-F5344CB8AC3E}">
        <p14:creationId xmlns:p14="http://schemas.microsoft.com/office/powerpoint/2010/main" val="97682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838200"/>
            <a:ext cx="7924800" cy="4719241"/>
          </a:xfrm>
          <a:prstGeom prst="rect">
            <a:avLst/>
          </a:prstGeom>
        </p:spPr>
        <p:txBody>
          <a:bodyPr wrap="square">
            <a:spAutoFit/>
          </a:bodyPr>
          <a:lstStyle/>
          <a:p>
            <a:pPr marL="914400" lvl="0" algn="r" rtl="1">
              <a:lnSpc>
                <a:spcPct val="150000"/>
              </a:lnSpc>
              <a:spcAft>
                <a:spcPts val="1000"/>
              </a:spcAft>
            </a:pPr>
            <a:endParaRPr lang="en-US" sz="2800" dirty="0">
              <a:solidFill>
                <a:prstClr val="black"/>
              </a:solidFill>
              <a:ea typeface="Calibri"/>
              <a:cs typeface="Arial"/>
            </a:endParaRPr>
          </a:p>
          <a:p>
            <a:pPr lvl="0" algn="r" rtl="1">
              <a:lnSpc>
                <a:spcPct val="150000"/>
              </a:lnSpc>
              <a:spcAft>
                <a:spcPts val="800"/>
              </a:spcAft>
            </a:pPr>
            <a:r>
              <a:rPr lang="ar-IQ" sz="2800" b="1" dirty="0">
                <a:solidFill>
                  <a:prstClr val="black"/>
                </a:solidFill>
                <a:latin typeface="Calibri" panose="020F0502020204030204" pitchFamily="34" charset="0"/>
                <a:ea typeface="Calibri" panose="020F0502020204030204" pitchFamily="34" charset="0"/>
                <a:cs typeface="Arial" panose="020B0604020202020204" pitchFamily="34" charset="0"/>
              </a:rPr>
              <a:t>ثانيا: - </a:t>
            </a:r>
            <a:r>
              <a:rPr lang="ar-IQ" sz="2400" b="1" dirty="0">
                <a:solidFill>
                  <a:prstClr val="black"/>
                </a:solidFill>
                <a:latin typeface="Calibri" panose="020F0502020204030204" pitchFamily="34" charset="0"/>
                <a:ea typeface="Calibri" panose="020F0502020204030204" pitchFamily="34" charset="0"/>
                <a:cs typeface="Arial" panose="020B0604020202020204" pitchFamily="34" charset="0"/>
              </a:rPr>
              <a:t>الاستخلاص بالمذيبات العضوية ويشمل</a:t>
            </a:r>
            <a:endParaRPr lang="en-US" sz="24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800"/>
              </a:spcAft>
              <a:buFont typeface="+mj-lt"/>
              <a:buAutoNum type="arabicPeriod"/>
            </a:pPr>
            <a:r>
              <a:rPr lang="ar-IQ" sz="2400" dirty="0">
                <a:solidFill>
                  <a:prstClr val="black"/>
                </a:solidFill>
                <a:latin typeface="Calibri" panose="020F0502020204030204" pitchFamily="34" charset="0"/>
                <a:ea typeface="Calibri" panose="020F0502020204030204" pitchFamily="34" charset="0"/>
                <a:cs typeface="Arial" panose="020B0604020202020204" pitchFamily="34" charset="0"/>
              </a:rPr>
              <a:t>المذيبات العضوية الطيارة </a:t>
            </a:r>
            <a:endParaRPr lang="en-US" sz="24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800"/>
              </a:spcAft>
              <a:buFont typeface="+mj-lt"/>
              <a:buAutoNum type="arabicPeriod"/>
            </a:pPr>
            <a:r>
              <a:rPr lang="ar-IQ" sz="2400" dirty="0">
                <a:solidFill>
                  <a:prstClr val="black"/>
                </a:solidFill>
                <a:latin typeface="Calibri" panose="020F0502020204030204" pitchFamily="34" charset="0"/>
                <a:ea typeface="Calibri" panose="020F0502020204030204" pitchFamily="34" charset="0"/>
                <a:cs typeface="Arial" panose="020B0604020202020204" pitchFamily="34" charset="0"/>
              </a:rPr>
              <a:t>المذيبات العضوية غير الطيارة</a:t>
            </a:r>
          </a:p>
          <a:p>
            <a:pPr lvl="0" algn="r" rtl="1">
              <a:lnSpc>
                <a:spcPct val="150000"/>
              </a:lnSpc>
              <a:spcAft>
                <a:spcPts val="1000"/>
              </a:spcAft>
            </a:pPr>
            <a:r>
              <a:rPr lang="ar-IQ" sz="2400" b="1" dirty="0">
                <a:solidFill>
                  <a:prstClr val="black"/>
                </a:solidFill>
                <a:latin typeface="Times New Roman" panose="02020603050405020304" pitchFamily="18" charset="0"/>
                <a:ea typeface="Calibri"/>
                <a:cs typeface="Times New Roman" panose="02020603050405020304" pitchFamily="18" charset="0"/>
              </a:rPr>
              <a:t>لماذا تستعمل طريقة الاستخلاص بالمذيبات العضوية </a:t>
            </a:r>
          </a:p>
          <a:p>
            <a:pPr lvl="0" algn="just" rtl="1">
              <a:lnSpc>
                <a:spcPct val="150000"/>
              </a:lnSpc>
            </a:pPr>
            <a:r>
              <a:rPr lang="ar-IQ" sz="2400" dirty="0">
                <a:solidFill>
                  <a:prstClr val="black"/>
                </a:solidFill>
                <a:latin typeface="Calibri" panose="020F0502020204030204" pitchFamily="34" charset="0"/>
                <a:ea typeface="Calibri" panose="020F0502020204030204" pitchFamily="34" charset="0"/>
                <a:cs typeface="Arial" panose="020B0604020202020204" pitchFamily="34" charset="0"/>
              </a:rPr>
              <a:t>     تستعمل هذه الطريقة لاستخلاص الزيوت الحساسة للحرارة والمتواجدة بنسبة قليلة في الأجزاء النباتية مثل زيت الياسمين والبنفسج والنرجس </a:t>
            </a:r>
            <a:r>
              <a:rPr lang="ar-IQ" sz="2400" dirty="0" err="1">
                <a:solidFill>
                  <a:prstClr val="black"/>
                </a:solidFill>
                <a:latin typeface="Calibri" panose="020F0502020204030204" pitchFamily="34" charset="0"/>
                <a:ea typeface="Calibri" panose="020F0502020204030204" pitchFamily="34" charset="0"/>
                <a:cs typeface="Arial" panose="020B0604020202020204" pitchFamily="34" charset="0"/>
              </a:rPr>
              <a:t>والتبروز</a:t>
            </a:r>
            <a:endParaRPr lang="en-US" sz="2400" dirty="0">
              <a:solidFill>
                <a:prstClr val="black"/>
              </a:solidFill>
            </a:endParaRPr>
          </a:p>
        </p:txBody>
      </p:sp>
    </p:spTree>
    <p:extLst>
      <p:ext uri="{BB962C8B-B14F-4D97-AF65-F5344CB8AC3E}">
        <p14:creationId xmlns:p14="http://schemas.microsoft.com/office/powerpoint/2010/main" val="3905669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277034"/>
            <a:ext cx="8290560" cy="646331"/>
          </a:xfrm>
          <a:prstGeom prst="rect">
            <a:avLst/>
          </a:prstGeom>
        </p:spPr>
        <p:txBody>
          <a:bodyPr wrap="square">
            <a:spAutoFit/>
          </a:bodyPr>
          <a:lstStyle/>
          <a:p>
            <a:pPr marR="0" lvl="0" algn="r" rtl="1">
              <a:lnSpc>
                <a:spcPct val="150000"/>
              </a:lnSpc>
              <a:spcBef>
                <a:spcPts val="0"/>
              </a:spcBef>
              <a:spcAft>
                <a:spcPts val="1000"/>
              </a:spcAft>
            </a:pPr>
            <a:r>
              <a:rPr lang="ar-IQ" sz="2400" b="1" dirty="0" smtClean="0">
                <a:ea typeface="Calibri"/>
              </a:rPr>
              <a:t>ماهي مواصفات المذيبات المستعملة في الاستخلاص </a:t>
            </a:r>
            <a:endParaRPr lang="en-US" sz="2400" dirty="0">
              <a:ea typeface="Calibri"/>
              <a:cs typeface="Arial"/>
            </a:endParaRPr>
          </a:p>
        </p:txBody>
      </p:sp>
      <p:sp>
        <p:nvSpPr>
          <p:cNvPr id="4" name="Rectangle 3"/>
          <p:cNvSpPr/>
          <p:nvPr/>
        </p:nvSpPr>
        <p:spPr>
          <a:xfrm>
            <a:off x="289560" y="1600200"/>
            <a:ext cx="8839200" cy="3274935"/>
          </a:xfrm>
          <a:prstGeom prst="rect">
            <a:avLst/>
          </a:prstGeom>
        </p:spPr>
        <p:txBody>
          <a:bodyPr wrap="square">
            <a:spAutoFit/>
          </a:bodyPr>
          <a:lstStyle/>
          <a:p>
            <a:pPr algn="just" rtl="1">
              <a:lnSpc>
                <a:spcPct val="150000"/>
              </a:lnSpc>
              <a:spcAft>
                <a:spcPts val="800"/>
              </a:spcAft>
            </a:pP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800"/>
              </a:spcAft>
              <a:buFont typeface="+mj-lt"/>
              <a:buAutoNum type="arabicPeriod"/>
            </a:pPr>
            <a:r>
              <a:rPr lang="ar-IQ" sz="2800" dirty="0">
                <a:latin typeface="Calibri" panose="020F0502020204030204" pitchFamily="34" charset="0"/>
                <a:ea typeface="Calibri" panose="020F0502020204030204" pitchFamily="34" charset="0"/>
                <a:cs typeface="Arial" panose="020B0604020202020204" pitchFamily="34" charset="0"/>
              </a:rPr>
              <a:t>ان يذوب الزيت الطيار الموجود في النبات في هذا المذيب بسهولة تاركا مكونات النبات الأخرى دون اذابتها او اذابة اقل كمية منها قدر الإمكان.</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800"/>
              </a:spcAft>
              <a:buFont typeface="+mj-lt"/>
              <a:buAutoNum type="arabicPeriod"/>
            </a:pPr>
            <a:r>
              <a:rPr lang="ar-IQ" sz="2800" dirty="0" smtClean="0">
                <a:latin typeface="Calibri" panose="020F0502020204030204" pitchFamily="34" charset="0"/>
                <a:ea typeface="Calibri" panose="020F0502020204030204" pitchFamily="34" charset="0"/>
                <a:cs typeface="Arial" panose="020B0604020202020204" pitchFamily="34" charset="0"/>
              </a:rPr>
              <a:t> ان </a:t>
            </a:r>
            <a:r>
              <a:rPr lang="ar-IQ" sz="2800" dirty="0">
                <a:latin typeface="Calibri" panose="020F0502020204030204" pitchFamily="34" charset="0"/>
                <a:ea typeface="Calibri" panose="020F0502020204030204" pitchFamily="34" charset="0"/>
                <a:cs typeface="Arial" panose="020B0604020202020204" pitchFamily="34" charset="0"/>
              </a:rPr>
              <a:t>لا يدخل المذيب بتفاعل مع الزيوت العطرية المراد استخلاصها أو مع المواد الأخرى الموجود في خلايا النبات</a:t>
            </a:r>
            <a:r>
              <a:rPr lang="ar-IQ" sz="2800" dirty="0" smtClean="0">
                <a:latin typeface="Calibri" panose="020F0502020204030204" pitchFamily="34" charset="0"/>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160932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2214</TotalTime>
  <Words>241</Words>
  <Application>Microsoft Office PowerPoint</Application>
  <PresentationFormat>On-screen Show (4:3)</PresentationFormat>
  <Paragraphs>60</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Gill Sans MT</vt:lpstr>
      <vt:lpstr>Majalla UI</vt:lpstr>
      <vt:lpstr>Symbol</vt:lpstr>
      <vt:lpstr>Times New Roman</vt:lpstr>
      <vt:lpstr>Wingdings 2</vt:lpstr>
      <vt:lpstr>Dividend</vt:lpstr>
      <vt:lpstr>محاضرات النباتات الطبية والعطرية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النباتات الطبية والعطرية</dc:title>
  <dc:creator>Fatima</dc:creator>
  <cp:lastModifiedBy>Maher</cp:lastModifiedBy>
  <cp:revision>31</cp:revision>
  <dcterms:created xsi:type="dcterms:W3CDTF">2019-10-07T03:23:10Z</dcterms:created>
  <dcterms:modified xsi:type="dcterms:W3CDTF">2022-05-07T13:31:29Z</dcterms:modified>
</cp:coreProperties>
</file>